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4" r:id="rId9"/>
    <p:sldId id="262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EDB22-CEB7-43BF-B513-9888EE7D81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80BAF8-6244-4781-8C97-B9DFD66FCF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70D71-9DC8-4AD6-905D-49A37687C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BFCBB-8616-4CAF-9BDC-B5D5DF9A1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F8EBA-BC77-47EB-9453-978E1802D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7932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F3F71-615D-49B1-B018-CF2EC6336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A130C2-8C18-4EF4-A118-543D0E1F2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B1A17-98C7-4D44-A9DB-5491BC392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8EA8D-A3D7-483D-B2E7-8999AA19D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123A3-0D7C-48E1-B687-9D2E1DA3F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9312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50D4AF-556C-4754-A1FA-E4811EBEAF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DBAE33-8499-4DAD-820E-8E69CD94E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15746-8927-438A-A029-214576690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B3072-B7FE-46F8-A055-3334DD664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2944C-AE6A-4FF7-84FD-6F8E6DB19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1268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22751-96D9-4E76-9868-06FF266ED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3C9F9-109F-4D76-B987-17C1FF7AC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DA9894-AEFE-4590-A8A9-E595B7D29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24429-EB85-4D34-B2E4-9729E62E2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695B3-8EE4-4BE0-BCF3-8BA0B6519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3509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B7F45-D428-4744-B915-A619DB979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A2E1D1-9394-4067-A8FC-B546755E9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3C652-640F-4A31-81EE-9277FC54F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AF904-4AFF-452D-B2AA-EABC17EA0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74F9A-B82F-4B24-AA2E-63A743B0D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3629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D77DF-D8BC-4697-9E97-B61A49D18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C00CD-3415-42E8-B884-0BF6482EE8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9A4740-7C2B-4BBD-B3F8-D87ED41562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7D83D-ABD4-42DB-9735-886EF8F7D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488189-15F7-4924-92B4-6CF1848BF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36FB3-8CCD-4EA8-9C92-95AD19521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5480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533F3-1591-4D09-8517-E9E07CCC2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E83005-3A05-4992-B9E5-9D40B0AF55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ADF76-D14F-4AAA-B310-A78620667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EB6AF3-F7BF-4B70-961D-5A83D4DA70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8B69F4-2CB9-4AB2-BFD6-6DC638DA0C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CF7C8F-E9F3-4DD0-BB02-6EF17F3A4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6B54E2-88DA-4FA5-9C89-F24D621DC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256185-B56E-4FCB-A08A-181DA53E7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9974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69B64-7C98-43AF-AAFC-AD89CA493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7EC1AC-CCF3-4F74-8865-30889C7C0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13DCE4-6140-4AE9-8475-DC5EF5225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6402C9-29A1-4DA9-8239-B031DFF31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4098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1FEBD9-82A5-4217-8EF0-251CD9980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48FA80-A9C3-4C5F-86CF-088620878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0C4497-8E98-487E-8C4A-96AD03D52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3982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17487-E176-4703-9D6A-A02BE92B0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B119E-E0B0-4C3B-9A9D-0DBA85DF3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019140-1635-4B37-87C4-8EB9288776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BBF80-E769-4AAC-9ED3-01C9B67B5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5E763-2B27-44EA-94BB-AECA2EC85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BD46A-3909-41F9-B9CC-87F2A695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4178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96D6E-984B-424D-9B65-3ED157CBC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148EFA-16A8-4BCE-BB7D-3B0ED673A6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462B97-6E83-429D-86C7-C078631B0B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6EE77F-F046-495D-885C-7353FE74F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5133D-96E6-4F31-BD51-22A8D6C04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9FC43-8763-4CA3-B9E3-FF96F7E96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5787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544584-1C2D-4CBA-BCCD-C64AB3020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A72B8-246C-45E0-95F8-1C99C3E974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AAAAC-4E47-49F8-9BBB-F3642FC865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85E68-2317-46D5-83FB-4B5157DF1A1A}" type="datetimeFigureOut">
              <a:rPr lang="pt-BR" smtClean="0"/>
              <a:t>09/03/2020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70B44-27AE-4E8B-80AF-3644B43CD6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FDCE8-463E-4F4B-AF36-5689F36BE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396E2-87E3-4CAF-B0D7-DD7CC3C41FC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0229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youtube.com/watch?v=57wj8diYpg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yMeSw00n3Ac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youtube.com/watch?v=iCCL4INQcF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52544-C401-4688-AB40-2476F2B2D4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Computação Gráfica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BEDB3-FC5B-42B7-AC8F-0B8FE68FA0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Introdução a Computação Gráfica e Processamento Digital de Imagens</a:t>
            </a:r>
          </a:p>
          <a:p>
            <a:endParaRPr lang="pt-BR" dirty="0"/>
          </a:p>
          <a:p>
            <a:r>
              <a:rPr lang="pt-BR" dirty="0"/>
              <a:t>Prof. Bruno Miguel</a:t>
            </a:r>
          </a:p>
        </p:txBody>
      </p:sp>
    </p:spTree>
    <p:extLst>
      <p:ext uri="{BB962C8B-B14F-4D97-AF65-F5344CB8AC3E}">
        <p14:creationId xmlns:p14="http://schemas.microsoft.com/office/powerpoint/2010/main" val="1330348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6F86A-2F35-40F6-94E9-6ABACCFE0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0E3EA-82F1-4495-BA87-372D00139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20654" cy="4351338"/>
          </a:xfrm>
        </p:spPr>
        <p:txBody>
          <a:bodyPr/>
          <a:lstStyle/>
          <a:p>
            <a:pPr lvl="0"/>
            <a:r>
              <a:rPr lang="pt-BR" dirty="0"/>
              <a:t>1959 – Hudson da </a:t>
            </a:r>
            <a:r>
              <a:rPr lang="pt-BR" dirty="0" err="1"/>
              <a:t>Boieng</a:t>
            </a:r>
            <a:r>
              <a:rPr lang="pt-BR" dirty="0"/>
              <a:t> cria o termo Computação Gráfica</a:t>
            </a:r>
          </a:p>
          <a:p>
            <a:pPr lvl="0"/>
            <a:r>
              <a:rPr lang="pt-BR" dirty="0"/>
              <a:t>1961 – 1º jogo de computador – </a:t>
            </a:r>
            <a:r>
              <a:rPr lang="pt-BR" dirty="0" err="1"/>
              <a:t>Spacewars</a:t>
            </a:r>
            <a:r>
              <a:rPr lang="pt-BR" dirty="0"/>
              <a:t>!</a:t>
            </a:r>
          </a:p>
          <a:p>
            <a:endParaRPr lang="pt-B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F104A3-9D3A-4020-AEC6-176948771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7652" y="365125"/>
            <a:ext cx="5267326" cy="38739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BCDCCB-3E14-48A0-B2E8-4D005FE4C0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49" y="3884410"/>
            <a:ext cx="3752051" cy="2608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BE4327-36F2-44C9-AF15-4C44657B5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1566" y="3739775"/>
            <a:ext cx="3492172" cy="2936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775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71A48-BDAE-4632-99D8-1C4876A5B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B84CE-9EA3-4254-B45C-8295DAE7C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26505" cy="4351338"/>
          </a:xfrm>
        </p:spPr>
        <p:txBody>
          <a:bodyPr>
            <a:normAutofit lnSpcReduction="10000"/>
          </a:bodyPr>
          <a:lstStyle/>
          <a:p>
            <a:pPr lvl="0"/>
            <a:r>
              <a:rPr lang="pt-BR" dirty="0"/>
              <a:t>1962 – Ivan Sutherland -&gt; Tese que introduzia estrutura de dados como </a:t>
            </a:r>
            <a:r>
              <a:rPr lang="pt-BR" dirty="0" err="1"/>
              <a:t>idéia</a:t>
            </a:r>
            <a:r>
              <a:rPr lang="pt-BR" dirty="0"/>
              <a:t> para armazenamento de elementos gráficos (</a:t>
            </a:r>
            <a:r>
              <a:rPr lang="pt-BR" dirty="0" err="1"/>
              <a:t>Seketchpad</a:t>
            </a:r>
            <a:r>
              <a:rPr lang="pt-BR" dirty="0"/>
              <a:t> – A Man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Graphical</a:t>
            </a:r>
            <a:r>
              <a:rPr lang="pt-BR" dirty="0"/>
              <a:t> Communication System);</a:t>
            </a:r>
          </a:p>
          <a:p>
            <a:pPr lvl="0"/>
            <a:r>
              <a:rPr lang="pt-BR" dirty="0"/>
              <a:t>1963 – Sutherland apresenta sistema iterativo de desenhos 2D baseado em caneta luminosa</a:t>
            </a:r>
          </a:p>
          <a:p>
            <a:pPr lvl="0"/>
            <a:r>
              <a:rPr lang="pt-BR" dirty="0">
                <a:hlinkClick r:id="rId2"/>
              </a:rPr>
              <a:t>https://www.youtube.com/watch?v=57wj8diYpgY</a:t>
            </a:r>
            <a:endParaRPr lang="pt-BR" dirty="0"/>
          </a:p>
          <a:p>
            <a:endParaRPr lang="pt-B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9527D1-474D-4934-9958-B4A4D01DB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705" y="3537284"/>
            <a:ext cx="4710112" cy="32051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842765-0B3E-4AA4-898A-C3F5A3AA5993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8993" y="93185"/>
            <a:ext cx="5394256" cy="32051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3185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3E021-189D-4C71-A729-59266243C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010AB-6352-4917-8DFB-9B0B1473B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06779" cy="4351338"/>
          </a:xfrm>
        </p:spPr>
        <p:txBody>
          <a:bodyPr/>
          <a:lstStyle/>
          <a:p>
            <a:pPr lvl="0"/>
            <a:r>
              <a:rPr lang="pt-BR" dirty="0"/>
              <a:t>1967 – Primeiro simulador de </a:t>
            </a:r>
            <a:r>
              <a:rPr lang="pt-BR" dirty="0" err="1"/>
              <a:t>voô</a:t>
            </a:r>
            <a:r>
              <a:rPr lang="pt-BR" dirty="0"/>
              <a:t> interativo da NASA</a:t>
            </a:r>
          </a:p>
          <a:p>
            <a:pPr lvl="0"/>
            <a:r>
              <a:rPr lang="pt-BR" dirty="0"/>
              <a:t>1972 – Computador Alto da Xerox com interface gráfica; (ideia de mouse saiu dai!)</a:t>
            </a:r>
          </a:p>
          <a:p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F2C206-F92D-4AC4-A177-3CE4C68E3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007" y="388189"/>
            <a:ext cx="6896352" cy="36131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5ADB97-03BB-40F6-91E9-85A19AB2B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9084" y="4024358"/>
            <a:ext cx="5285874" cy="272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31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B2C3C-7442-404B-BD96-911DFDA78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5A541-19BF-48EA-90A5-F33CE5F21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dirty="0"/>
              <a:t>1974 – Algoritmo Z-Buffer (Criado por </a:t>
            </a:r>
            <a:r>
              <a:rPr lang="pt-BR" dirty="0" err="1"/>
              <a:t>Catmull</a:t>
            </a:r>
            <a:r>
              <a:rPr lang="pt-BR" dirty="0"/>
              <a:t>)-&gt; Adiciona o eixo Z aos gráficos e ilustra a profundidade de objetos 3D;</a:t>
            </a:r>
          </a:p>
          <a:p>
            <a:pPr lvl="0"/>
            <a:r>
              <a:rPr lang="pt-BR" dirty="0"/>
              <a:t>1977 – Oscar inclui “Efeitos Especiais” como categoria;</a:t>
            </a:r>
          </a:p>
          <a:p>
            <a:pPr lvl="0"/>
            <a:endParaRPr lang="pt-BR" dirty="0"/>
          </a:p>
          <a:p>
            <a:pPr lvl="0"/>
            <a:r>
              <a:rPr lang="pt-BR" dirty="0">
                <a:hlinkClick r:id="rId2"/>
              </a:rPr>
              <a:t>https://www.youtube.com/watch?v=yMeSw00n3Ac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2490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AAEA2-0E00-4CD5-BC83-AC4DE415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FDCB4-727A-4C0D-BEE8-6CC4C1A5B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Conceitos de Computação Gráfica</a:t>
            </a:r>
          </a:p>
          <a:p>
            <a:r>
              <a:rPr lang="pt-BR" dirty="0"/>
              <a:t>Processamento Digital de Imagens</a:t>
            </a:r>
          </a:p>
          <a:p>
            <a:r>
              <a:rPr lang="pt-BR" dirty="0"/>
              <a:t>Modelagem Geométrica</a:t>
            </a:r>
          </a:p>
          <a:p>
            <a:r>
              <a:rPr lang="pt-BR" dirty="0"/>
              <a:t>Histórico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29055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E4199-87D8-41AE-8EC6-4AA9549C6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Computação Gráfica – Conceitos...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F68B2-1682-491F-BB5E-ABAD7EF50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“Computação Gráfica é o conjunto de métodos e técnicas para transformar dados em imagem através de um dispositivo gráfico.”</a:t>
            </a:r>
          </a:p>
          <a:p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456EB6-AC7A-401C-95F7-D91EEFA45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484" y="3267869"/>
            <a:ext cx="668655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45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10581-397F-4FCC-B44D-1993FFCEC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Computação Gráfica – Conceitos...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DD950-972B-4A6A-837C-017B683CE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91709"/>
            <a:ext cx="10515600" cy="4351338"/>
          </a:xfrm>
        </p:spPr>
        <p:txBody>
          <a:bodyPr/>
          <a:lstStyle/>
          <a:p>
            <a:r>
              <a:rPr lang="pt-BR" dirty="0"/>
              <a:t>“Computação Gráfica é a criação, armazenamento e a manipulação de modelos de objetos e suas imagens pelo computador.” </a:t>
            </a:r>
          </a:p>
          <a:p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478000-26EA-4147-B9EE-3DAE5E04D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726" y="3446647"/>
            <a:ext cx="9528546" cy="3357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81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F6D8A-FDBF-40AF-B64E-19D2BBD29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Computação Gráfica – Processamento Digital de Imagens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5A06B-7020-4895-BC23-56D0BC53D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que é uma imagem digital?</a:t>
            </a:r>
          </a:p>
          <a:p>
            <a:pPr lvl="1"/>
            <a:r>
              <a:rPr lang="pt-BR" dirty="0"/>
              <a:t>Função bidimensional f(</a:t>
            </a:r>
            <a:r>
              <a:rPr lang="pt-BR" dirty="0" err="1"/>
              <a:t>x,y</a:t>
            </a:r>
            <a:r>
              <a:rPr lang="pt-BR" dirty="0"/>
              <a:t>), onde (</a:t>
            </a:r>
            <a:r>
              <a:rPr lang="pt-BR" dirty="0" err="1"/>
              <a:t>x,y</a:t>
            </a:r>
            <a:r>
              <a:rPr lang="pt-BR" dirty="0"/>
              <a:t>) representam um ponto no plano </a:t>
            </a:r>
            <a:r>
              <a:rPr lang="pt-BR" dirty="0" err="1"/>
              <a:t>xy</a:t>
            </a:r>
            <a:r>
              <a:rPr lang="pt-BR" dirty="0"/>
              <a:t> e f representa a intensidade no ponto </a:t>
            </a:r>
            <a:r>
              <a:rPr lang="pt-BR" dirty="0" err="1"/>
              <a:t>x,y</a:t>
            </a:r>
            <a:r>
              <a:rPr lang="pt-BR" dirty="0"/>
              <a:t>. </a:t>
            </a:r>
          </a:p>
          <a:p>
            <a:pPr lvl="1"/>
            <a:r>
              <a:rPr lang="pt-BR" dirty="0"/>
              <a:t>Valores de </a:t>
            </a:r>
            <a:r>
              <a:rPr lang="pt-BR" dirty="0" err="1"/>
              <a:t>x,y</a:t>
            </a:r>
            <a:r>
              <a:rPr lang="pt-BR" dirty="0"/>
              <a:t> e f são finitos e discretos (Imagem Digital).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25E593A-21EB-4F22-8A23-796CF0E7A1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1627044"/>
              </p:ext>
            </p:extLst>
          </p:nvPr>
        </p:nvGraphicFramePr>
        <p:xfrm>
          <a:off x="2975443" y="3935825"/>
          <a:ext cx="3289329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7162">
                  <a:extLst>
                    <a:ext uri="{9D8B030D-6E8A-4147-A177-3AD203B41FA5}">
                      <a16:colId xmlns:a16="http://schemas.microsoft.com/office/drawing/2014/main" val="1705755527"/>
                    </a:ext>
                  </a:extLst>
                </a:gridCol>
                <a:gridCol w="627321">
                  <a:extLst>
                    <a:ext uri="{9D8B030D-6E8A-4147-A177-3AD203B41FA5}">
                      <a16:colId xmlns:a16="http://schemas.microsoft.com/office/drawing/2014/main" val="2023185523"/>
                    </a:ext>
                  </a:extLst>
                </a:gridCol>
                <a:gridCol w="606056">
                  <a:extLst>
                    <a:ext uri="{9D8B030D-6E8A-4147-A177-3AD203B41FA5}">
                      <a16:colId xmlns:a16="http://schemas.microsoft.com/office/drawing/2014/main" val="3062430267"/>
                    </a:ext>
                  </a:extLst>
                </a:gridCol>
                <a:gridCol w="582930">
                  <a:extLst>
                    <a:ext uri="{9D8B030D-6E8A-4147-A177-3AD203B41FA5}">
                      <a16:colId xmlns:a16="http://schemas.microsoft.com/office/drawing/2014/main" val="2159655702"/>
                    </a:ext>
                  </a:extLst>
                </a:gridCol>
                <a:gridCol w="582930">
                  <a:extLst>
                    <a:ext uri="{9D8B030D-6E8A-4147-A177-3AD203B41FA5}">
                      <a16:colId xmlns:a16="http://schemas.microsoft.com/office/drawing/2014/main" val="7858308"/>
                    </a:ext>
                  </a:extLst>
                </a:gridCol>
                <a:gridCol w="582930">
                  <a:extLst>
                    <a:ext uri="{9D8B030D-6E8A-4147-A177-3AD203B41FA5}">
                      <a16:colId xmlns:a16="http://schemas.microsoft.com/office/drawing/2014/main" val="347579662"/>
                    </a:ext>
                  </a:extLst>
                </a:gridCol>
              </a:tblGrid>
              <a:tr h="328723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258066"/>
                  </a:ext>
                </a:extLst>
              </a:tr>
              <a:tr h="328723">
                <a:tc>
                  <a:txBody>
                    <a:bodyPr/>
                    <a:lstStyle/>
                    <a:p>
                      <a:r>
                        <a:rPr lang="pt-BR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7190656"/>
                  </a:ext>
                </a:extLst>
              </a:tr>
              <a:tr h="328723">
                <a:tc>
                  <a:txBody>
                    <a:bodyPr/>
                    <a:lstStyle/>
                    <a:p>
                      <a:r>
                        <a:rPr lang="pt-BR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037591"/>
                  </a:ext>
                </a:extLst>
              </a:tr>
              <a:tr h="328723">
                <a:tc>
                  <a:txBody>
                    <a:bodyPr/>
                    <a:lstStyle/>
                    <a:p>
                      <a:r>
                        <a:rPr lang="pt-BR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0208700"/>
                  </a:ext>
                </a:extLst>
              </a:tr>
              <a:tr h="328723">
                <a:tc>
                  <a:txBody>
                    <a:bodyPr/>
                    <a:lstStyle/>
                    <a:p>
                      <a:r>
                        <a:rPr lang="pt-BR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5999983"/>
                  </a:ext>
                </a:extLst>
              </a:tr>
              <a:tr h="328723">
                <a:tc>
                  <a:txBody>
                    <a:bodyPr/>
                    <a:lstStyle/>
                    <a:p>
                      <a:r>
                        <a:rPr lang="pt-BR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13792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18B34D6-40E5-4A48-9AFE-7D81B1728952}"/>
              </a:ext>
            </a:extLst>
          </p:cNvPr>
          <p:cNvSpPr txBox="1"/>
          <p:nvPr/>
        </p:nvSpPr>
        <p:spPr>
          <a:xfrm>
            <a:off x="8679976" y="3648110"/>
            <a:ext cx="19584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f(0,3) = 200</a:t>
            </a:r>
            <a:br>
              <a:rPr lang="pt-BR" sz="2800" dirty="0"/>
            </a:br>
            <a:r>
              <a:rPr lang="pt-BR" sz="2800" dirty="0"/>
              <a:t>f(3,0) = 0</a:t>
            </a:r>
            <a:br>
              <a:rPr lang="pt-BR" sz="2800" dirty="0"/>
            </a:br>
            <a:r>
              <a:rPr lang="pt-BR" sz="2800" dirty="0"/>
              <a:t>f(4,2) = 255</a:t>
            </a:r>
          </a:p>
        </p:txBody>
      </p:sp>
    </p:spTree>
    <p:extLst>
      <p:ext uri="{BB962C8B-B14F-4D97-AF65-F5344CB8AC3E}">
        <p14:creationId xmlns:p14="http://schemas.microsoft.com/office/powerpoint/2010/main" val="3519289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21CE3-26DB-4933-AA22-C36FC1074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Modelagem Geométrica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E6837-A283-4013-9A94-CE1F735B3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Estruturar e descrever dados geométricos no computador</a:t>
            </a:r>
          </a:p>
          <a:p>
            <a:r>
              <a:rPr lang="pt-BR" dirty="0"/>
              <a:t>Objetos definidos por: Pontos, linhas e Planos...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12E7F5-03F4-4F56-BF96-23A9B3B14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0692" y="3429000"/>
            <a:ext cx="5558116" cy="31054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072C3F-2181-4226-923B-1C3E3F1FC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437" y="3231110"/>
            <a:ext cx="3227646" cy="326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893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57BE0-FDE2-4B04-BD0B-7D292C3C3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70727-42CF-4D43-83A9-9407E6ACF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52653" cy="4351338"/>
          </a:xfrm>
        </p:spPr>
        <p:txBody>
          <a:bodyPr>
            <a:normAutofit lnSpcReduction="10000"/>
          </a:bodyPr>
          <a:lstStyle/>
          <a:p>
            <a:pPr lvl="0" algn="just"/>
            <a:r>
              <a:rPr lang="pt-BR" dirty="0"/>
              <a:t>1920 – Primeira Imagem transmitida via cabos submarino (aplicação: Impressão de Jornais) e impressas por meio de uma impressora telegráfica;</a:t>
            </a:r>
          </a:p>
          <a:p>
            <a:pPr lvl="0" algn="just"/>
            <a:r>
              <a:rPr lang="pt-BR" dirty="0"/>
              <a:t>Os desafios em processamento de imagens na época eram melhora na qualidade de imagens e número de tons de cinza...</a:t>
            </a:r>
          </a:p>
          <a:p>
            <a:pPr lvl="0" algn="just"/>
            <a:r>
              <a:rPr lang="pt-BR" dirty="0"/>
              <a:t>Esta imagem tem 5 níveis de cinza...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74D6FC-BC00-45C5-BBDE-4DFDAA24F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5559" y="1738497"/>
            <a:ext cx="5352653" cy="452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095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FC5F-031C-4212-B689-08A22E2BF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D6FC1-3E34-4919-B539-BC9086273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2579" cy="4351338"/>
          </a:xfrm>
        </p:spPr>
        <p:txBody>
          <a:bodyPr/>
          <a:lstStyle/>
          <a:p>
            <a:pPr algn="just"/>
            <a:r>
              <a:rPr lang="pt-BR" dirty="0"/>
              <a:t>Em 1920 não existia computador, portanto, não se considera processamento digital de imagens...</a:t>
            </a:r>
          </a:p>
          <a:p>
            <a:pPr algn="just"/>
            <a:r>
              <a:rPr lang="pt-BR" dirty="0"/>
              <a:t>O processamento digital de imagens surge “de fato” após a evolução computacional, que tem seu inicio em 1952 com o ENIAC;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E80A22-C61F-4554-9493-1639FA803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723" y="323808"/>
            <a:ext cx="4795283" cy="36774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FFED86-581B-4C5C-86A6-38B34CAF7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1096" y="4160843"/>
            <a:ext cx="6266448" cy="269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523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6D356-2011-48CB-AA93-6AF99840B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87FAD-8A28-4FA6-B2A5-2C4482DAE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82126" cy="4351338"/>
          </a:xfrm>
        </p:spPr>
        <p:txBody>
          <a:bodyPr/>
          <a:lstStyle/>
          <a:p>
            <a:pPr lvl="0"/>
            <a:r>
              <a:rPr lang="pt-BR" dirty="0"/>
              <a:t>1955 – Sistema SAGE de monitoramento Aéreo;</a:t>
            </a:r>
          </a:p>
          <a:p>
            <a:pPr lvl="0"/>
            <a:endParaRPr lang="pt-BR" dirty="0"/>
          </a:p>
          <a:p>
            <a:pPr lvl="0"/>
            <a:r>
              <a:rPr lang="pt-BR" dirty="0">
                <a:hlinkClick r:id="rId2"/>
              </a:rPr>
              <a:t>https://www.youtube.com/watch?v=iCCL4INQcFo</a:t>
            </a:r>
            <a:endParaRPr lang="pt-BR" dirty="0"/>
          </a:p>
          <a:p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983C3A-26B7-433A-94F4-086EB47DED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62"/>
          <a:stretch/>
        </p:blipFill>
        <p:spPr>
          <a:xfrm>
            <a:off x="6220326" y="270710"/>
            <a:ext cx="5691158" cy="32045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A7F560-E505-46F2-A7CF-5F7B316128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7993" y="3735806"/>
            <a:ext cx="4243491" cy="285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57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481</Words>
  <Application>Microsoft Office PowerPoint</Application>
  <PresentationFormat>Widescreen</PresentationFormat>
  <Paragraphs>82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Computação Gráfica</vt:lpstr>
      <vt:lpstr>Agenda</vt:lpstr>
      <vt:lpstr>Computação Gráfica – Conceitos...</vt:lpstr>
      <vt:lpstr>Computação Gráfica – Conceitos...</vt:lpstr>
      <vt:lpstr>Computação Gráfica – Processamento Digital de Imagens</vt:lpstr>
      <vt:lpstr>Modelagem Geométrica</vt:lpstr>
      <vt:lpstr>Histórico</vt:lpstr>
      <vt:lpstr>Histórico</vt:lpstr>
      <vt:lpstr>Histórico</vt:lpstr>
      <vt:lpstr>Histórico</vt:lpstr>
      <vt:lpstr>Histórico</vt:lpstr>
      <vt:lpstr>Histórico</vt:lpstr>
      <vt:lpstr>Histórico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Computação Gráfica</dc:title>
  <dc:creator>Bruno Miguel Souza</dc:creator>
  <cp:lastModifiedBy>Bruno Miguel Souza</cp:lastModifiedBy>
  <cp:revision>15</cp:revision>
  <dcterms:created xsi:type="dcterms:W3CDTF">2020-03-09T17:30:47Z</dcterms:created>
  <dcterms:modified xsi:type="dcterms:W3CDTF">2020-03-09T20:23:00Z</dcterms:modified>
</cp:coreProperties>
</file>

<file path=docProps/thumbnail.jpeg>
</file>